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" charset="1" panose="00000500000000000000"/>
      <p:regular r:id="rId10"/>
    </p:embeddedFont>
    <p:embeddedFont>
      <p:font typeface="Halant Bold" charset="1" panose="00000800000000000000"/>
      <p:regular r:id="rId11"/>
    </p:embeddedFont>
    <p:embeddedFont>
      <p:font typeface="Halant Light" charset="1" panose="000004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Semi-Bold" charset="1" panose="00000700000000000000"/>
      <p:regular r:id="rId14"/>
    </p:embeddedFont>
    <p:embeddedFont>
      <p:font typeface="HK Grotesk" charset="1" panose="00000500000000000000"/>
      <p:regular r:id="rId15"/>
    </p:embeddedFont>
    <p:embeddedFont>
      <p:font typeface="HK Grotesk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 Light" charset="1" panose="00000400000000000000"/>
      <p:regular r:id="rId19"/>
    </p:embeddedFont>
    <p:embeddedFont>
      <p:font typeface="HK Grotesk Light Italics" charset="1" panose="00000400000000000000"/>
      <p:regular r:id="rId20"/>
    </p:embeddedFont>
    <p:embeddedFont>
      <p:font typeface="HK Grotesk Medium" charset="1" panose="00000600000000000000"/>
      <p:regular r:id="rId21"/>
    </p:embeddedFont>
    <p:embeddedFont>
      <p:font typeface="HK Grotesk Medium Italics" charset="1" panose="00000600000000000000"/>
      <p:regular r:id="rId22"/>
    </p:embeddedFont>
    <p:embeddedFont>
      <p:font typeface="HK Grotesk Semi-Bold" charset="1" panose="00000700000000000000"/>
      <p:regular r:id="rId23"/>
    </p:embeddedFont>
    <p:embeddedFont>
      <p:font typeface="HK Grotesk Semi-Bold Italics" charset="1" panose="00000700000000000000"/>
      <p:regular r:id="rId24"/>
    </p:embeddedFont>
    <p:embeddedFont>
      <p:font typeface="Assistant" charset="1" panose="00000500000000000000"/>
      <p:regular r:id="rId25"/>
    </p:embeddedFont>
    <p:embeddedFont>
      <p:font typeface="Assistant Bold" charset="1" panose="00000800000000000000"/>
      <p:regular r:id="rId26"/>
    </p:embeddedFont>
    <p:embeddedFont>
      <p:font typeface="Assistant Extra-Light" charset="1" panose="00000300000000000000"/>
      <p:regular r:id="rId27"/>
    </p:embeddedFont>
    <p:embeddedFont>
      <p:font typeface="Assistant Light" charset="1" panose="00000400000000000000"/>
      <p:regular r:id="rId28"/>
    </p:embeddedFont>
    <p:embeddedFont>
      <p:font typeface="Assistant Semi-Bold" charset="1" panose="00000700000000000000"/>
      <p:regular r:id="rId29"/>
    </p:embeddedFont>
    <p:embeddedFont>
      <p:font typeface="Assistant Ultra-Bold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jpeg" Type="http://schemas.openxmlformats.org/officeDocument/2006/relationships/image"/><Relationship Id="rId5" Target="https://miro.com/welcomeonboard/QlptM2VBMkEyM1p6dlc2alVTTlA1MUlwOW1jOE1pajRCelBZZGlGS3VaeGlDcXc4WGJaZloxVXFsaVBhNHA0U3wzNDU4NzY0NTYyNzY0OTE4MjA5fDI=?share_link_id=816361897020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F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984879"/>
            <a:ext cx="10237362" cy="114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8"/>
              </a:lnSpc>
            </a:pPr>
            <a:r>
              <a:rPr lang="en-US" sz="7685">
                <a:solidFill>
                  <a:srgbClr val="000000"/>
                </a:solidFill>
                <a:latin typeface="HK Grotesk Bold"/>
              </a:rPr>
              <a:t>Projeto Integrado 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18727"/>
            <a:ext cx="10237362" cy="210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3"/>
              </a:lnSpc>
            </a:pPr>
            <a:r>
              <a:rPr lang="en-US" sz="2799">
                <a:solidFill>
                  <a:srgbClr val="731F7D"/>
                </a:solidFill>
                <a:latin typeface="HK Grotesk Bold"/>
              </a:rPr>
              <a:t>Equipe SALUTE:</a:t>
            </a:r>
          </a:p>
          <a:p>
            <a:pPr marL="604511" indent="-302256" lvl="1">
              <a:lnSpc>
                <a:spcPts val="3303"/>
              </a:lnSpc>
              <a:buFont typeface="Arial"/>
              <a:buChar char="•"/>
            </a:pPr>
            <a:r>
              <a:rPr lang="en-US" sz="2799">
                <a:solidFill>
                  <a:srgbClr val="731F7D"/>
                </a:solidFill>
                <a:latin typeface="HK Grotesk"/>
              </a:rPr>
              <a:t>509722 - Daniel Fernandes</a:t>
            </a:r>
          </a:p>
          <a:p>
            <a:pPr marL="604511" indent="-302256" lvl="1">
              <a:lnSpc>
                <a:spcPts val="3303"/>
              </a:lnSpc>
              <a:buFont typeface="Arial"/>
              <a:buChar char="•"/>
            </a:pPr>
            <a:r>
              <a:rPr lang="en-US" sz="2799">
                <a:solidFill>
                  <a:srgbClr val="731F7D"/>
                </a:solidFill>
                <a:latin typeface="HK Grotesk"/>
              </a:rPr>
              <a:t>510918 - Gabriel Ferreira</a:t>
            </a:r>
          </a:p>
          <a:p>
            <a:pPr marL="604511" indent="-302256" lvl="1">
              <a:lnSpc>
                <a:spcPts val="3303"/>
              </a:lnSpc>
              <a:buFont typeface="Arial"/>
              <a:buChar char="•"/>
            </a:pPr>
            <a:r>
              <a:rPr lang="en-US" sz="2799">
                <a:solidFill>
                  <a:srgbClr val="731F7D"/>
                </a:solidFill>
                <a:latin typeface="HK Grotesk"/>
              </a:rPr>
              <a:t>508160 - Lucas Levy</a:t>
            </a:r>
          </a:p>
          <a:p>
            <a:pPr>
              <a:lnSpc>
                <a:spcPts val="33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8354688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Definição do Escopo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33800" y="4024091"/>
            <a:ext cx="3787282" cy="4721041"/>
            <a:chOff x="0" y="0"/>
            <a:chExt cx="5049709" cy="62947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049709" cy="179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Objetivos do Projeto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86828"/>
              <a:ext cx="5049709" cy="360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 A alocação atual realizada de forma manual por meio de planilhas;</a:t>
              </a:r>
            </a:p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Pensamos na elaboração de uma solução desktop;</a:t>
              </a:r>
            </a:p>
            <a:p>
              <a:pPr marL="418118" indent="-209059" lvl="1">
                <a:lnSpc>
                  <a:spcPts val="27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O principal objetivo é aprimorar e automatizar o processo de alocação de salas 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02909" y="4024091"/>
            <a:ext cx="3787282" cy="5160289"/>
            <a:chOff x="0" y="0"/>
            <a:chExt cx="5049709" cy="688038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5049709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Escopo Positivo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48646"/>
              <a:ext cx="5049709" cy="5631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 Fará parte do escopo do projeto:</a:t>
              </a:r>
            </a:p>
            <a:p>
              <a:pPr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Desenvolvimento das seguintes  funcionalidades que permita:</a:t>
              </a:r>
            </a:p>
            <a:p>
              <a:pPr marL="955697" indent="-318566" lvl="2">
                <a:lnSpc>
                  <a:spcPts val="3098"/>
                </a:lnSpc>
                <a:buFont typeface="Arial"/>
                <a:buChar char="⚬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 Cadastrar;</a:t>
              </a:r>
            </a:p>
            <a:p>
              <a:pPr marL="955697" indent="-318566" lvl="2">
                <a:lnSpc>
                  <a:spcPts val="3098"/>
                </a:lnSpc>
                <a:buFont typeface="Arial"/>
                <a:buChar char="⚬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Alocação automática e manual;</a:t>
              </a:r>
            </a:p>
            <a:p>
              <a:pPr marL="955697" indent="-318566" lvl="2">
                <a:lnSpc>
                  <a:spcPts val="3098"/>
                </a:lnSpc>
                <a:buFont typeface="Arial"/>
                <a:buChar char="⚬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Geração de relatórios</a:t>
              </a:r>
            </a:p>
            <a:p>
              <a:pPr marL="477849" indent="-238924" lvl="1">
                <a:lnSpc>
                  <a:spcPts val="30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Permitir que os membros da secretaria acadêmica acesse o sistema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72018" y="4024091"/>
            <a:ext cx="3787282" cy="4272432"/>
            <a:chOff x="0" y="0"/>
            <a:chExt cx="5049709" cy="569657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5049709" cy="179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Escopo Negativo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53521"/>
              <a:ext cx="5049709" cy="3268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28" spc="-20">
                  <a:solidFill>
                    <a:srgbClr val="000000"/>
                  </a:solidFill>
                  <a:latin typeface="Assistant"/>
                </a:rPr>
                <a:t> Os seguintes pontos estão fora do escopo deste projeto:</a:t>
              </a:r>
            </a:p>
            <a:p>
              <a:pPr marL="438028" indent="-219014" lvl="1">
                <a:lnSpc>
                  <a:spcPts val="2840"/>
                </a:lnSpc>
                <a:buFont typeface="Arial"/>
                <a:buChar char="•"/>
              </a:pPr>
              <a:r>
                <a:rPr lang="en-US" sz="2028" spc="-20">
                  <a:solidFill>
                    <a:srgbClr val="000000"/>
                  </a:solidFill>
                  <a:latin typeface="Assistant"/>
                </a:rPr>
                <a:t>Possibilidade de permitir que usuários externos à secretaria acadêmica utilizem o sistema.</a:t>
              </a:r>
            </a:p>
            <a:p>
              <a:pPr marL="438028" indent="-219014" lvl="1">
                <a:lnSpc>
                  <a:spcPts val="28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028" spc="-20">
                  <a:solidFill>
                    <a:srgbClr val="000000"/>
                  </a:solidFill>
                  <a:latin typeface="Assistant"/>
                </a:rPr>
                <a:t>Possibilidade de  desenvolver de aplicações Mobile ou Web.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15238549" y="7531796"/>
            <a:ext cx="2440941" cy="2312792"/>
          </a:xfrm>
          <a:custGeom>
            <a:avLst/>
            <a:gdLst/>
            <a:ahLst/>
            <a:cxnLst/>
            <a:rect r="r" b="b" t="t" l="l"/>
            <a:pathLst>
              <a:path h="2312792" w="2440941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13667511" y="-2216185"/>
            <a:ext cx="5583018" cy="5338761"/>
          </a:xfrm>
          <a:custGeom>
            <a:avLst/>
            <a:gdLst/>
            <a:ahLst/>
            <a:cxnLst/>
            <a:rect r="r" b="b" t="t" l="l"/>
            <a:pathLst>
              <a:path h="5338761" w="5583018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5580">
            <a:off x="-2362671" y="6401890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761750" y="523555"/>
            <a:ext cx="2895099" cy="2768439"/>
          </a:xfrm>
          <a:custGeom>
            <a:avLst/>
            <a:gdLst/>
            <a:ahLst/>
            <a:cxnLst/>
            <a:rect r="r" b="b" t="t" l="l"/>
            <a:pathLst>
              <a:path h="2768439" w="289509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7934" y="1204662"/>
            <a:ext cx="53076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Stakeholders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47934" y="2715826"/>
            <a:ext cx="4530710" cy="12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9" indent="-259080" lvl="1">
              <a:lnSpc>
                <a:spcPts val="3359"/>
              </a:lnSpc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Secretaria Acadêmica</a:t>
            </a:r>
          </a:p>
          <a:p>
            <a:pPr marL="518159" indent="-259080" lvl="1">
              <a:lnSpc>
                <a:spcPts val="3359"/>
              </a:lnSpc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Alunos </a:t>
            </a:r>
          </a:p>
          <a:p>
            <a:pPr marL="518159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</a:rPr>
              <a:t>Professores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440827"/>
            <a:ext cx="8354688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Requisitos Iniciais do Projeto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57600" y="4288835"/>
            <a:ext cx="3787282" cy="3702099"/>
            <a:chOff x="0" y="0"/>
            <a:chExt cx="5049709" cy="49361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049709" cy="179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Requisitos Funcionais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86829"/>
              <a:ext cx="5049709" cy="224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Cadastro de Salas e Equipamentos</a:t>
              </a:r>
            </a:p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Alocação de Salas Manual e Automático</a:t>
              </a:r>
            </a:p>
            <a:p>
              <a:pPr marL="418118" indent="-209059" lvl="1">
                <a:lnSpc>
                  <a:spcPts val="27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Gerar relatório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12288" y="4288835"/>
            <a:ext cx="3787282" cy="2754127"/>
            <a:chOff x="0" y="0"/>
            <a:chExt cx="5049709" cy="36721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5049709" cy="179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Requisitos não Funcionais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3046"/>
              <a:ext cx="5049709" cy="150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Segurança</a:t>
              </a:r>
            </a:p>
            <a:p>
              <a:pPr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Flexibilidade</a:t>
              </a:r>
            </a:p>
            <a:p>
              <a:pPr marL="477849" indent="-238924" lvl="1">
                <a:lnSpc>
                  <a:spcPts val="30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Usabilidade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440827"/>
            <a:ext cx="8354688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Processo e Ferramentas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57600" y="4288835"/>
            <a:ext cx="3787282" cy="2676652"/>
            <a:chOff x="0" y="0"/>
            <a:chExt cx="5049709" cy="35688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049709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Processo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72429"/>
              <a:ext cx="5049709" cy="1793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Planejamento Inicial</a:t>
              </a:r>
            </a:p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Análise e Design</a:t>
              </a:r>
            </a:p>
            <a:p>
              <a:pPr marL="418118" indent="-209059" lvl="1">
                <a:lnSpc>
                  <a:spcPts val="2711"/>
                </a:lnSpc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Desenvolvimento Iterativo</a:t>
              </a:r>
            </a:p>
            <a:p>
              <a:pPr marL="418118" indent="-209059" lvl="1">
                <a:lnSpc>
                  <a:spcPts val="27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36" spc="-19">
                  <a:solidFill>
                    <a:srgbClr val="000000"/>
                  </a:solidFill>
                  <a:latin typeface="Assistant"/>
                </a:rPr>
                <a:t>Validação e Entrega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12288" y="4288835"/>
            <a:ext cx="3787282" cy="2454823"/>
            <a:chOff x="0" y="0"/>
            <a:chExt cx="5049709" cy="32730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5049709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731F7D"/>
                  </a:solidFill>
                  <a:latin typeface="Halant Medium"/>
                </a:rPr>
                <a:t>Ferramentas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48646"/>
              <a:ext cx="5049709" cy="2024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Linguagem, frameworks e biblitecas</a:t>
              </a:r>
            </a:p>
            <a:p>
              <a:pPr marL="477849" indent="-238924" lvl="1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IDE e SGBD</a:t>
              </a:r>
            </a:p>
            <a:p>
              <a:pPr marL="477849" indent="-238924" lvl="1">
                <a:lnSpc>
                  <a:spcPts val="30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Outras ferramentas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9127" y="1947259"/>
            <a:ext cx="7604854" cy="6710868"/>
          </a:xfrm>
          <a:custGeom>
            <a:avLst/>
            <a:gdLst/>
            <a:ahLst/>
            <a:cxnLst/>
            <a:rect r="r" b="b" t="t" l="l"/>
            <a:pathLst>
              <a:path h="6710868" w="7604854">
                <a:moveTo>
                  <a:pt x="0" y="0"/>
                </a:moveTo>
                <a:lnTo>
                  <a:pt x="7604854" y="0"/>
                </a:lnTo>
                <a:lnTo>
                  <a:pt x="7604854" y="6710868"/>
                </a:lnTo>
                <a:lnTo>
                  <a:pt x="0" y="671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65" t="-4368" r="-37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8657" y="505307"/>
            <a:ext cx="8354688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Protótipo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60411" y="7288092"/>
            <a:ext cx="6532512" cy="137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1"/>
              </a:lnSpc>
              <a:spcBef>
                <a:spcPct val="0"/>
              </a:spcBef>
            </a:pPr>
            <a:r>
              <a:rPr lang="en-US" sz="1936" spc="-19" u="sng">
                <a:solidFill>
                  <a:srgbClr val="731F7D"/>
                </a:solidFill>
                <a:latin typeface="Assistant"/>
                <a:hlinkClick r:id="rId5" tooltip="https://miro.com/welcomeonboard/QlptM2VBMkEyM1p6dlc2alVTTlA1MUlwOW1jOE1pajRCelBZZGlGS3VaeGlDcXc4WGJaZloxVXFsaVBhNHA0U3wzNDU4NzY0NTYyNzY0OTE4MjA5fDI=?share_link_id=816361897020"/>
              </a:rPr>
              <a:t>https://miro.com/welcomeonboard/QlptM2VBMkEyM1p6dlc2alVTTlA1MUlwOW1jOE1pajRCelBZZGlGS3VaeGlDcXc4WGJaZloxVXFsaVBhNHA0U3wzNDU4NzY0NTYyNzY0OTE4MjA5fDI=?share_link_id=816361897020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8369" y="4192269"/>
            <a:ext cx="11771262" cy="7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</a:pPr>
            <a:r>
              <a:rPr lang="en-US" sz="4900">
                <a:solidFill>
                  <a:srgbClr val="FFFFFF"/>
                </a:solidFill>
                <a:latin typeface="HK Grotesk Medium"/>
              </a:rPr>
              <a:t>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DAFs8ikTRxs</dc:identifier>
  <dcterms:modified xsi:type="dcterms:W3CDTF">2011-08-01T06:04:30Z</dcterms:modified>
  <cp:revision>1</cp:revision>
  <dc:title>Projeto Integrado I</dc:title>
</cp:coreProperties>
</file>